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Nunito" charset="0"/>
      <p:regular r:id="rId19"/>
      <p:bold r:id="rId20"/>
      <p:italic r:id="rId21"/>
      <p:boldItalic r:id="rId22"/>
    </p:embeddedFont>
    <p:embeddedFont>
      <p:font typeface="Bahnschrift Light SemiCondensed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90207A-FE38-4A9D-B496-96FFC7905D0E}">
  <a:tblStyle styleId="{BF90207A-FE38-4A9D-B496-96FFC7905D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115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83549226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83549226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83549226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83549226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83549226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83549226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835492262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835492262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83549226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83549226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83549226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83549226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8b0047be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8b0047be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39461F-43B3-4BD2-ACCC-37346D76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592CDF-D8AE-4CF3-ACCF-F84529C5D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346D4B-AEE5-40FF-97E4-704392BA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D62E69-23B7-451B-ACEC-B8ECF2F0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1BBDD-94BC-4058-BB4A-3CF8B9FF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67268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D0635-61F4-42A3-88D8-BCAAEBC7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A25DD0-7ED3-46C9-AD8D-88AC69033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A47616-3628-4225-A13A-F0B6E449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CB2548-8615-4EA8-8C3C-CD89D807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A8C96B-C287-449C-BE9D-AB56F074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9075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89D287-26E1-4A11-B0D8-3C6C5F442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30A26B-BDC7-43E5-83DF-857F540D2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5B53F3-C66B-4A8C-895B-3230876F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2E789-A9AB-40C1-8EAE-651EC29A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C397-B4C8-4EC7-B5FC-8C0887F9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2365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9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DBFE35-8C36-4B1C-AF86-080A3435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7112DE-7453-4B10-9C12-67A96BE7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C893A-B7EE-47A7-AF03-CD8E4C3E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5D8D14-8F0E-4CEA-8D2B-074AC4DF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07D299-D193-4EF9-A606-E24EE4A3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81909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1AE7B-148E-4805-9CE5-8B575D3E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81A4E-D1E5-4670-9F2E-8BF21D18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E82199-05EC-4CE8-B671-4BD9EDB2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FB819B-872B-459A-9D88-BEC40570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CE587E-B027-4770-BA64-078F3626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22501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3B1D9D-E2CE-4DB8-A85F-1D6E82F5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D19405-5BE1-477E-8F1F-AF3970D41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63B9E4-3FCC-44C6-BD2F-3385A16FE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639EFE-BE36-4710-9DCA-E08861B7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8A7EC7-37DB-4139-8459-3EB23FE9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FF54F-FACF-40A2-B934-96FE7035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28036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15F34-DB80-4F4D-B016-B6FB1AE5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ACE0E1-C66E-473C-9348-82ED97C0C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65B51C-A889-4A53-A74D-670A4334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14C7C7-9457-48EB-BBF3-0A8898DB1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023195-A682-484D-8D76-ECF4F0834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27D4D31-7D28-4A3D-8D05-763ADEB8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E8543A-BC11-4966-BD69-024059CB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7D3761-07C7-4864-B4BD-7EA80210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70773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9927B-1076-498F-91E8-CB958C55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A5982E-30A6-4D37-8BEC-00D6D554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618225-6B93-4F9D-9835-6E1AFD19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F1E116-9F2F-416B-8301-137CE21C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13882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5DD67B-F92D-401B-84CC-A8D15381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33DD10-650E-4EEE-9610-CB5F6929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8CA6EA-F325-4F4C-A2FB-0F0BFE81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319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14220-22BE-4992-BD81-19EC7D3F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FE0C6-B5AF-48DA-99C5-B46E2DF3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CD781D-D490-4596-ABBD-D25778A37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196F92-07EE-41D5-AEC9-C68F1F5C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6C937D-D807-4755-AAFF-031260B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2DAF8F-C294-48FA-9443-E25B9520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1680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8E331C-1086-4287-9B09-A01AA7AE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D93BE3-1B18-498F-8997-CB8130012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CFC1DF-6E19-481F-A45E-CC3673185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374B72-C66C-470C-BBC6-B452D9DC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D0D3C1-4823-4E63-822F-5D4AD00D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62CA96-5F94-404B-A312-02997A99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65022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2BD2A66-49AF-4684-B320-470999AE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D859CA-94A1-4AEC-B9DB-35F0634C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5AA9C5-F091-4CA5-BBCD-04559390E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F879C9-C36E-47F1-B597-D15C98024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4BAED-A090-475E-926E-2CCB6EDC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6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j68guru@gmail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>
            <a:spLocks noGrp="1"/>
          </p:cNvSpPr>
          <p:nvPr>
            <p:ph type="title"/>
          </p:nvPr>
        </p:nvSpPr>
        <p:spPr>
          <a:xfrm>
            <a:off x="175260" y="1112520"/>
            <a:ext cx="886206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RS 20 LAKH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CRS</a:t>
            </a:r>
            <a:b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‘FISCAL ORTHODOXY’</a:t>
            </a:r>
            <a:endParaRPr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C876E3-00B7-4391-828C-DD5747D7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14" y="4295881"/>
            <a:ext cx="2714286" cy="84761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8297333" y="135467"/>
            <a:ext cx="685457" cy="19868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74977" y="2952045"/>
            <a:ext cx="685457" cy="19868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4E8A82-F2B6-4456-B4BA-8D085380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>
                <a:latin typeface="Nunito"/>
                <a:ea typeface="Nunito"/>
                <a:cs typeface="Nunito"/>
                <a:sym typeface="Nunito"/>
              </a:rPr>
              <a:t> For more details, </a:t>
            </a:r>
          </a:p>
          <a:p>
            <a:endParaRPr lang="en-IN" b="1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-IN" dirty="0"/>
              <a:t> </a:t>
            </a:r>
            <a:r>
              <a:rPr lang="en-IN" dirty="0" err="1"/>
              <a:t>hjhj</a:t>
            </a:r>
            <a:r>
              <a:rPr lang="en-IN" dirty="0"/>
              <a:t>  www.dilliraj.com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         </a:t>
            </a:r>
            <a:r>
              <a:rPr lang="en-IN" dirty="0">
                <a:hlinkClick r:id="rId2"/>
              </a:rPr>
              <a:t>raj68guru@gmail.com</a:t>
            </a:r>
            <a:endParaRPr lang="en-IN" dirty="0"/>
          </a:p>
          <a:p>
            <a:endParaRPr lang="en-IN" dirty="0"/>
          </a:p>
          <a:p>
            <a:r>
              <a:rPr lang="en-IN" dirty="0"/>
              <a:t>           +91 73586 61407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20CBC9-396A-48F1-ACA0-E971E16AD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87553" y="1202729"/>
            <a:ext cx="3969466" cy="285869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ahnschrift Light SemiCondensed" panose="020B0502040204020203" pitchFamily="34" charset="0"/>
              </a:rPr>
              <a:t>                 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62DE12-8236-451D-BBF5-745DAA6E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14" y="4295881"/>
            <a:ext cx="2714286" cy="84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FCF95E7-9703-4F26-A94C-F980EC67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913" y="1434985"/>
            <a:ext cx="814149" cy="695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56BEB9-FA78-45DF-81BD-14D585D40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927" y="2352707"/>
            <a:ext cx="1042274" cy="619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1D0BBA4-632D-42CF-BB15-A71F42492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334" y="2878022"/>
            <a:ext cx="1058358" cy="880048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174976" y="3081867"/>
            <a:ext cx="685457" cy="18773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195732" y="143466"/>
            <a:ext cx="685457" cy="19868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539000" y="91525"/>
            <a:ext cx="81465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ENABLERS  THAT COULD </a:t>
            </a:r>
            <a:r>
              <a:rPr lang="en" sz="1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AUGMENT  </a:t>
            </a:r>
            <a:r>
              <a:rPr lang="en" sz="1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GOI’s RESOURCES TO REVIVE THE ECONOMY </a:t>
            </a:r>
            <a:endParaRPr sz="19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4"/>
          <p:cNvSpPr txBox="1">
            <a:spLocks noGrp="1"/>
          </p:cNvSpPr>
          <p:nvPr>
            <p:ph type="body" idx="4294967295"/>
          </p:nvPr>
        </p:nvSpPr>
        <p:spPr>
          <a:xfrm>
            <a:off x="0" y="831850"/>
            <a:ext cx="4919663" cy="3303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Crude Prices.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Interest rate regime.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Vivad Se Viswas’ scheme targets an universe of Rs.9.32 lakh  Crs.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SUUTI Holdings.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Engineering and structuring to aid Disinvestment target of Rs.2.1 Lakh Crs.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Initiate Economic Value Added (EVA) Exercise. 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Transfer from RBI. 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Expedite Spectrum auction.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Burgeoning forex reserves of $ 500 bn.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8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7DAF49-3EFC-499F-9069-AACB176C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750" y="966925"/>
            <a:ext cx="3333750" cy="333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7792F7-3DB5-4AEA-BF7B-30AF059E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body" idx="4294967295"/>
          </p:nvPr>
        </p:nvSpPr>
        <p:spPr>
          <a:xfrm>
            <a:off x="234950" y="322263"/>
            <a:ext cx="8909050" cy="4821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6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lang="en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6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lang="en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6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LOW CRUDE PRICE : </a:t>
            </a:r>
          </a:p>
          <a:p>
            <a:pPr marL="1968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1800" dirty="0"/>
              <a:t>Low crude price adds ‘elbow room’ of Rs.1.7  lakh  </a:t>
            </a:r>
            <a:r>
              <a:rPr lang="en-US" sz="1800" dirty="0" err="1"/>
              <a:t>Crs</a:t>
            </a:r>
            <a:r>
              <a:rPr lang="en-US" sz="1800" dirty="0"/>
              <a:t>. </a:t>
            </a:r>
            <a:endParaRPr lang="en-IN" sz="1800" dirty="0"/>
          </a:p>
          <a:p>
            <a:pPr lvl="0"/>
            <a:r>
              <a:rPr lang="en-US" sz="1800" dirty="0"/>
              <a:t>$1 reduction in international crude price helps  India save $1.5bn.</a:t>
            </a:r>
            <a:endParaRPr lang="en-IN" sz="1800" dirty="0"/>
          </a:p>
          <a:p>
            <a:pPr marL="0" indent="0">
              <a:buNone/>
            </a:pPr>
            <a:endParaRPr lang="en-IN" sz="1800" b="1" dirty="0"/>
          </a:p>
          <a:p>
            <a:pPr marL="19685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800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INTEREST RATE REGIME :</a:t>
            </a:r>
          </a:p>
          <a:p>
            <a:pPr marL="19685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1800" dirty="0"/>
              <a:t>RBI reduced anchor </a:t>
            </a:r>
            <a:r>
              <a:rPr lang="en-US" sz="1800" dirty="0" smtClean="0"/>
              <a:t>rates </a:t>
            </a:r>
            <a:r>
              <a:rPr lang="en-US" sz="1800" dirty="0"/>
              <a:t>by 1.15% since COVID -19.</a:t>
            </a:r>
            <a:endParaRPr lang="en-IN" sz="1800" dirty="0"/>
          </a:p>
          <a:p>
            <a:pPr lvl="0"/>
            <a:r>
              <a:rPr lang="en-US" sz="1800" dirty="0"/>
              <a:t>GOI, the largest borrower saves Rs. 1 lakh </a:t>
            </a:r>
            <a:r>
              <a:rPr lang="en-US" sz="1800" dirty="0" err="1"/>
              <a:t>Crs</a:t>
            </a:r>
            <a:r>
              <a:rPr lang="en-US" sz="1800" dirty="0"/>
              <a:t>. for every 1% reduction.</a:t>
            </a:r>
            <a:endParaRPr lang="en-IN" sz="1800" dirty="0"/>
          </a:p>
          <a:p>
            <a:pPr marL="552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400" lvl="0" indent="0" algn="just">
              <a:buClr>
                <a:srgbClr val="000000"/>
              </a:buClr>
              <a:buSzPts val="2300"/>
              <a:buNone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lang="en-IN" sz="21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D41EA0-92E8-4DEC-9393-F75AA4DB7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254000" y="-22860"/>
            <a:ext cx="8890000" cy="5049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25400" lvl="0" indent="0" algn="just">
              <a:buClr>
                <a:srgbClr val="000000"/>
              </a:buClr>
              <a:buSzPts val="2300"/>
              <a:buNone/>
            </a:pPr>
            <a:endParaRPr lang="en" sz="1800" b="1" dirty="0"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5400" lvl="0" indent="0" algn="just">
              <a:buClr>
                <a:srgbClr val="000000"/>
              </a:buClr>
              <a:buSzPts val="2300"/>
              <a:buNone/>
            </a:pPr>
            <a:endParaRPr lang="en" sz="1800" b="1" dirty="0"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5400" lvl="0" indent="0" algn="just">
              <a:buClr>
                <a:srgbClr val="000000"/>
              </a:buClr>
              <a:buSzPts val="2300"/>
              <a:buNone/>
            </a:pPr>
            <a:r>
              <a:rPr lang="en" sz="1800" b="1" dirty="0">
                <a:ea typeface="Times New Roman"/>
                <a:cs typeface="Calibri" panose="020F0502020204030204" pitchFamily="34" charset="0"/>
                <a:sym typeface="Times New Roman"/>
              </a:rPr>
              <a:t>3</a:t>
            </a:r>
            <a:r>
              <a:rPr lang="en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IN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‘</a:t>
            </a:r>
            <a:r>
              <a:rPr lang="en-IN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Vivad</a:t>
            </a:r>
            <a:r>
              <a:rPr lang="en-IN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 </a:t>
            </a:r>
            <a:r>
              <a:rPr lang="en-IN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Viswas</a:t>
            </a:r>
            <a:r>
              <a:rPr lang="en-IN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’ SCHEME TARGETS AN UNIVERSE OF Rs.9.32 </a:t>
            </a:r>
            <a:r>
              <a:rPr lang="en-IN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lakh  </a:t>
            </a:r>
            <a:r>
              <a:rPr lang="en-IN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Crs</a:t>
            </a:r>
            <a:r>
              <a:rPr lang="en-IN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IN" sz="1800" b="1" dirty="0">
                <a:ea typeface="Times New Roman"/>
                <a:cs typeface="Calibri" panose="020F0502020204030204" pitchFamily="34" charset="0"/>
                <a:sym typeface="Times New Roman"/>
              </a:rPr>
              <a:t>:</a:t>
            </a:r>
          </a:p>
          <a:p>
            <a:pPr marL="196850" lvl="0" algn="just">
              <a:buClr>
                <a:srgbClr val="000000"/>
              </a:buClr>
              <a:buSzPts val="2300"/>
            </a:pPr>
            <a:endParaRPr lang="en-IN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IN" sz="1800" dirty="0"/>
              <a:t>A mere 10% realization contributes Rs.1 lakh Cr.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Tweaking like ‘Demand/Issue based settlement instead of ‘Proceedings based settlement helps.</a:t>
            </a:r>
            <a:endParaRPr lang="en-IN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N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N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800" b="1" dirty="0">
                <a:latin typeface="Times New Roman"/>
                <a:ea typeface="Times New Roman"/>
                <a:cs typeface="Times New Roman"/>
                <a:sym typeface="Times New Roman"/>
              </a:rPr>
              <a:t>4. Sale  of SUUTI holding ( erstwhile UTI holdings) in ITC, Axis, L&amp;T to fetch Rs.22 K </a:t>
            </a:r>
            <a:r>
              <a:rPr lang="en-IN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Crs</a:t>
            </a:r>
            <a:r>
              <a:rPr lang="en-IN" sz="18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80B4A6-FE1E-486C-BD7D-57F632F3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91D69FB-D3C5-4BDD-BC64-2144FCE5BD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77" y="3168502"/>
            <a:ext cx="7886700" cy="363215"/>
          </a:xfrm>
        </p:spPr>
        <p:txBody>
          <a:bodyPr>
            <a:noAutofit/>
          </a:bodyPr>
          <a:lstStyle/>
          <a:p>
            <a:r>
              <a:rPr lang="en-IN" sz="1800" dirty="0">
                <a:latin typeface="+mn-lt"/>
              </a:rPr>
              <a:t/>
            </a:r>
            <a:br>
              <a:rPr lang="en-IN" sz="1800" dirty="0">
                <a:latin typeface="+mn-lt"/>
              </a:rPr>
            </a:br>
            <a:endParaRPr lang="en-IN" sz="1800" b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94AA66F-7EF7-46D0-B3D0-636833236D7D}"/>
              </a:ext>
            </a:extLst>
          </p:cNvPr>
          <p:cNvSpPr/>
          <p:nvPr/>
        </p:nvSpPr>
        <p:spPr>
          <a:xfrm>
            <a:off x="330939" y="3353035"/>
            <a:ext cx="7995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Golden share:</a:t>
            </a:r>
          </a:p>
          <a:p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Introduce Golden share(GS) via amendment to Companies 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GOI to  enjoy 26%/51%/76%  of voting rights through  just 1 GS.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9E7940-C546-4E04-829D-E5A08B6A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451380-A671-48CF-9CEF-7BA9E4FF0C91}"/>
              </a:ext>
            </a:extLst>
          </p:cNvPr>
          <p:cNvSpPr/>
          <p:nvPr/>
        </p:nvSpPr>
        <p:spPr>
          <a:xfrm>
            <a:off x="107655" y="104872"/>
            <a:ext cx="9036345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 startAt="5"/>
            </a:pPr>
            <a:r>
              <a:rPr lang="en-IN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</a:t>
            </a:r>
            <a:r>
              <a:rPr lang="en-I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ETF, </a:t>
            </a:r>
            <a:r>
              <a:rPr lang="en-IN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GOLDEN SHARE AND TOPCO-HOLDCO-OPCO STRUCTURES TO ACCOMPLISH DISINVESTMENT </a:t>
            </a:r>
            <a:r>
              <a:rPr lang="en-I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IN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ARGET OF </a:t>
            </a:r>
            <a:r>
              <a:rPr lang="en-I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Rs.2.1 </a:t>
            </a:r>
            <a:r>
              <a:rPr lang="en-IN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LAKHS CRS</a:t>
            </a:r>
            <a:endParaRPr lang="en-IN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endParaRPr lang="en-IN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en-IN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a) ETF:</a:t>
            </a:r>
          </a:p>
          <a:p>
            <a:pPr lvl="0" algn="just">
              <a:lnSpc>
                <a:spcPct val="115000"/>
              </a:lnSpc>
            </a:pPr>
            <a:endParaRPr lang="en-IN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Part of GOIs holding in PSBs to be downloaded into an SPV.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Units of SPV are listed as ETF. Blend in a small piece of LIC holding to make the ETF more attractive.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Voting rights remain with GOI.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/>
              <a:t>ETF investor reaps Dividend and Capital appreciation.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Sector specific /thematic ETFs like Oil &amp; Gas , Metals &amp; Minerals can be attempted</a:t>
            </a:r>
          </a:p>
        </p:txBody>
      </p:sp>
    </p:spTree>
    <p:extLst>
      <p:ext uri="{BB962C8B-B14F-4D97-AF65-F5344CB8AC3E}">
        <p14:creationId xmlns:p14="http://schemas.microsoft.com/office/powerpoint/2010/main" val="36453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body" idx="4294967295"/>
          </p:nvPr>
        </p:nvSpPr>
        <p:spPr>
          <a:xfrm>
            <a:off x="0" y="93663"/>
            <a:ext cx="9051925" cy="1463675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Topco-Holdco-Opco</a:t>
            </a:r>
            <a:endParaRPr sz="18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 Co (operating unit) to be board governed.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800" dirty="0" smtClean="0"/>
              <a:t>Full </a:t>
            </a:r>
            <a:r>
              <a:rPr lang="en-US" sz="1800" dirty="0"/>
              <a:t>autonomy to management</a:t>
            </a:r>
            <a:r>
              <a:rPr lang="en-US" sz="1800" dirty="0" smtClean="0"/>
              <a:t>.</a:t>
            </a:r>
            <a:endParaRPr lang="en-IN" sz="1800" dirty="0"/>
          </a:p>
          <a:p>
            <a:r>
              <a:rPr lang="en-US" sz="1800" dirty="0"/>
              <a:t>GOI controls the Holdco through 26%, 51% or 76% holding with the remaining (49% or 24%) sold to financial investors.</a:t>
            </a:r>
            <a:endParaRPr lang="en-IN" sz="18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body" idx="4294967295"/>
          </p:nvPr>
        </p:nvSpPr>
        <p:spPr>
          <a:xfrm>
            <a:off x="0" y="1960563"/>
            <a:ext cx="3551238" cy="293211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952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endParaRPr lang="en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1800" dirty="0"/>
              <a:t>GOI holdings to be gradually reduced from 76% to 51% to 26% </a:t>
            </a:r>
          </a:p>
          <a:p>
            <a:pPr lvl="0"/>
            <a:r>
              <a:rPr lang="en-US" sz="1800" dirty="0"/>
              <a:t>Value realization may be lower than strategic sale but political outcry on sale of family silver will be muted</a:t>
            </a:r>
          </a:p>
          <a:p>
            <a:pPr marL="95250" indent="0" algn="just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100"/>
              <a:buNone/>
            </a:pPr>
            <a:r>
              <a:rPr lang="en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07" name="Google Shape;307;p17"/>
          <p:cNvGraphicFramePr/>
          <p:nvPr>
            <p:extLst>
              <p:ext uri="{D42A27DB-BD31-4B8C-83A1-F6EECF244321}">
                <p14:modId xmlns:p14="http://schemas.microsoft.com/office/powerpoint/2010/main" val="2287766088"/>
              </p:ext>
            </p:extLst>
          </p:nvPr>
        </p:nvGraphicFramePr>
        <p:xfrm>
          <a:off x="4272550" y="1960663"/>
          <a:ext cx="4741125" cy="2560200"/>
        </p:xfrm>
        <a:graphic>
          <a:graphicData uri="http://schemas.openxmlformats.org/drawingml/2006/table">
            <a:tbl>
              <a:tblPr>
                <a:noFill/>
                <a:tableStyleId>{BF90207A-FE38-4A9D-B496-96FFC7905D0E}</a:tableStyleId>
              </a:tblPr>
              <a:tblGrid>
                <a:gridCol w="125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1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1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GOI’s holding 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GOI can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76%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Pass  any special resolutions.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51%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Pass ordinary resolutions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70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26%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 any unpalatable special resolutions.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13B613-F03D-4BB0-ADDE-066369DA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body" idx="4294967295"/>
          </p:nvPr>
        </p:nvSpPr>
        <p:spPr>
          <a:xfrm>
            <a:off x="254000" y="152400"/>
            <a:ext cx="8890000" cy="4772025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Economic Value Added (EVA )  exercise </a:t>
            </a:r>
            <a:endParaRPr lang="fr-FR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fr-FR" sz="1800" dirty="0" err="1"/>
              <a:t>Monetise</a:t>
            </a:r>
            <a:r>
              <a:rPr lang="fr-FR" sz="1800" dirty="0"/>
              <a:t> somnolent assets &amp; plug revenue </a:t>
            </a:r>
            <a:r>
              <a:rPr lang="fr-FR" sz="1800" dirty="0" err="1" smtClean="0"/>
              <a:t>leakages</a:t>
            </a:r>
            <a:r>
              <a:rPr lang="fr-FR" sz="1800" dirty="0" smtClean="0"/>
              <a:t>: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        </a:t>
            </a:r>
            <a:r>
              <a:rPr lang="fr-FR" sz="18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 err="1"/>
              <a:t>e.g</a:t>
            </a:r>
            <a:r>
              <a:rPr lang="en-US" sz="1600" dirty="0"/>
              <a:t>  Air India holds 40,000 paintings worth thousands of </a:t>
            </a:r>
            <a:r>
              <a:rPr lang="en-US" sz="1600" dirty="0" err="1"/>
              <a:t>C</a:t>
            </a:r>
            <a:r>
              <a:rPr lang="en-US" sz="1600" dirty="0" err="1" smtClean="0"/>
              <a:t>rs</a:t>
            </a:r>
            <a:r>
              <a:rPr lang="en-US" sz="1600" dirty="0" smtClean="0"/>
              <a:t> </a:t>
            </a:r>
            <a:r>
              <a:rPr lang="en-US" sz="1600" dirty="0"/>
              <a:t>including the works of </a:t>
            </a:r>
            <a:r>
              <a:rPr lang="en-US" sz="1600" dirty="0" err="1"/>
              <a:t>M.F.Husain</a:t>
            </a:r>
            <a:r>
              <a:rPr lang="en-US" sz="1600" dirty="0"/>
              <a:t>, V.S. </a:t>
            </a:r>
            <a:r>
              <a:rPr lang="en-US" sz="1600" dirty="0" err="1"/>
              <a:t>Gaithonde</a:t>
            </a:r>
            <a:r>
              <a:rPr lang="en-US" sz="1600" dirty="0"/>
              <a:t> and </a:t>
            </a:r>
            <a:r>
              <a:rPr lang="en-US" sz="1600" dirty="0" err="1"/>
              <a:t>Anjole</a:t>
            </a:r>
            <a:r>
              <a:rPr lang="en-US" sz="1600" dirty="0"/>
              <a:t> Ela Menon. </a:t>
            </a:r>
            <a:r>
              <a:rPr lang="en-US" sz="1600" dirty="0" smtClean="0"/>
              <a:t>Just  </a:t>
            </a:r>
            <a:r>
              <a:rPr lang="en-US" sz="1600" dirty="0"/>
              <a:t>sell </a:t>
            </a:r>
            <a:r>
              <a:rPr lang="en-US" sz="1600" dirty="0" smtClean="0"/>
              <a:t>-  </a:t>
            </a:r>
            <a:r>
              <a:rPr lang="en-US" sz="1600" dirty="0"/>
              <a:t>pay the arrears to the staff </a:t>
            </a:r>
            <a:r>
              <a:rPr lang="en-US" sz="1600" dirty="0" smtClean="0"/>
              <a:t>-  </a:t>
            </a:r>
            <a:r>
              <a:rPr lang="en-US" sz="1600" dirty="0"/>
              <a:t>revive consumption demand a bit.</a:t>
            </a:r>
            <a:endParaRPr lang="en-IN" sz="1600" dirty="0"/>
          </a:p>
          <a:p>
            <a:pPr lvl="0"/>
            <a:r>
              <a:rPr lang="en-IN" sz="1800" dirty="0"/>
              <a:t>Railways &amp; </a:t>
            </a:r>
            <a:r>
              <a:rPr lang="en-IN" sz="1800" dirty="0" err="1"/>
              <a:t>Defense</a:t>
            </a:r>
            <a:r>
              <a:rPr lang="en-IN" sz="1800" dirty="0"/>
              <a:t> have huge landholdings. Sale &amp; Lease back will enable value realization with continued possession. </a:t>
            </a:r>
          </a:p>
          <a:p>
            <a:pPr lvl="0"/>
            <a:r>
              <a:rPr lang="en-US" sz="1800" dirty="0"/>
              <a:t>Gold confiscated by DRI to be auctioned locally.</a:t>
            </a:r>
            <a:endParaRPr lang="en-IN" sz="1800" dirty="0"/>
          </a:p>
          <a:p>
            <a:pPr marL="0" indent="0">
              <a:buNone/>
            </a:pPr>
            <a:r>
              <a:rPr lang="en-US" sz="1800" dirty="0"/>
              <a:t>(AP forestry reportedly </a:t>
            </a:r>
            <a:r>
              <a:rPr lang="en-US" sz="1800" dirty="0" err="1"/>
              <a:t>realised</a:t>
            </a:r>
            <a:r>
              <a:rPr lang="en-US" sz="1800" dirty="0"/>
              <a:t> Rs.1,700 </a:t>
            </a:r>
            <a:r>
              <a:rPr lang="en-US" sz="1800" dirty="0" err="1"/>
              <a:t>Crs</a:t>
            </a:r>
            <a:r>
              <a:rPr lang="en-US" sz="1800" dirty="0"/>
              <a:t> on sale of confiscated red sanders.) </a:t>
            </a:r>
            <a:endParaRPr lang="en-IN" sz="1800" dirty="0"/>
          </a:p>
          <a:p>
            <a:pPr marL="0" indent="0">
              <a:buNone/>
            </a:pPr>
            <a:r>
              <a:rPr lang="en-IN" dirty="0"/>
              <a:t> 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Transfer from RBI </a:t>
            </a:r>
            <a:endParaRPr lang="en" sz="18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1800" dirty="0"/>
              <a:t>Despite additional transfer of </a:t>
            </a:r>
            <a:r>
              <a:rPr lang="en-US" sz="1800" dirty="0" err="1"/>
              <a:t>Rs</a:t>
            </a:r>
            <a:r>
              <a:rPr lang="en-US" sz="1800" dirty="0"/>
              <a:t>. 52 k </a:t>
            </a:r>
            <a:r>
              <a:rPr lang="en-US" sz="1800" dirty="0" err="1"/>
              <a:t>Crs</a:t>
            </a:r>
            <a:r>
              <a:rPr lang="en-US" sz="1800" dirty="0"/>
              <a:t> last year, RBI carried provision of 6.8 %  benchmarked with recommended 6.5%.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9A2550-69EE-44FA-BEE3-F664118D4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>
            <a:spLocks noGrp="1"/>
          </p:cNvSpPr>
          <p:nvPr>
            <p:ph type="body" idx="4294967295"/>
          </p:nvPr>
        </p:nvSpPr>
        <p:spPr>
          <a:xfrm>
            <a:off x="709613" y="349250"/>
            <a:ext cx="8434387" cy="4575175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Expedite Spectrum auction – Telecom sector is in a position to bid &amp; pay for.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Burgeoning forex reserve of $ </a:t>
            </a:r>
            <a:r>
              <a:rPr lang="en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</a:t>
            </a:r>
            <a:r>
              <a:rPr lang="en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bn.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572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a complex issue, avenues to exploit the Forex reserves for economic recovery is called for.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indent="-342900" algn="just">
              <a:lnSpc>
                <a:spcPct val="115000"/>
              </a:lnSpc>
              <a:spcBef>
                <a:spcPts val="0"/>
              </a:spcBef>
            </a:pPr>
            <a:endParaRPr sz="2000" b="1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Boadbase the </a:t>
            </a:r>
            <a:r>
              <a:rPr lang="en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Revenue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tream </a:t>
            </a:r>
            <a:r>
              <a:rPr lang="en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Shed Fiscal Orthodoxy – Prime the Pump – Revive Aggregate Demand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– Attract  Investment –  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Growth  comes back . 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57250" indent="-285750" algn="just">
              <a:lnSpc>
                <a:spcPct val="115000"/>
              </a:lnSpc>
              <a:spcBef>
                <a:spcPts val="0"/>
              </a:spcBef>
            </a:pP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D6FD41-7122-45E2-B95A-F8215EA5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body" idx="4294967295"/>
          </p:nvPr>
        </p:nvSpPr>
        <p:spPr>
          <a:xfrm>
            <a:off x="0" y="2309813"/>
            <a:ext cx="8224838" cy="2341562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Somasundaram  DilliRaj </a:t>
            </a:r>
            <a:r>
              <a:rPr lang="en" sz="1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has 30 years’ experience in the  Indian Financial Services Industry.  His last assignment was as </a:t>
            </a:r>
            <a:r>
              <a:rPr lang="e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President – Bharat Financial Inclusion Ltd</a:t>
            </a:r>
            <a:r>
              <a:rPr lang="en" sz="1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BFIL</a:t>
            </a:r>
            <a:r>
              <a:rPr lang="en" sz="1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(formerly </a:t>
            </a:r>
            <a:r>
              <a:rPr lang="e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SKS Microfinance Ltd</a:t>
            </a:r>
            <a:r>
              <a:rPr lang="en" sz="1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).  He joined </a:t>
            </a:r>
            <a:r>
              <a:rPr lang="e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BFIL</a:t>
            </a:r>
            <a:r>
              <a:rPr lang="en" sz="18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in 2008 when it was a promising and small unlisted NBFC. He was a key member of the CXO team that spearheaded the scale up resulting in BFIL becoming the largest NBFC-MFI in the globe with 5 million members.</a:t>
            </a:r>
            <a:endParaRPr sz="1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100" y="123200"/>
            <a:ext cx="2447925" cy="2094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8C382C-2EA0-49A1-8F53-505FD9D92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60" y="4553364"/>
            <a:ext cx="2072640" cy="590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705</Words>
  <Application>Microsoft Office PowerPoint</Application>
  <PresentationFormat>On-screen Show (16:9)</PresentationFormat>
  <Paragraphs>94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Nunito</vt:lpstr>
      <vt:lpstr>Bahnschrift Light SemiCondensed</vt:lpstr>
      <vt:lpstr>Office Theme</vt:lpstr>
      <vt:lpstr>FINDING RS 20 LAKH CRS  TO  STIMULATE SANS ‘FISCAL ORTHODOXY’</vt:lpstr>
      <vt:lpstr>ENABLERS  THAT COULD AUGMENT  GOI’s RESOURCES TO REVIVE THE ECONOMY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&amp; MEANS TO FUND RS 20 LAKHS  CRS STIMULUS</dc:title>
  <dc:creator>Dilliraj</dc:creator>
  <cp:lastModifiedBy>LENOVO</cp:lastModifiedBy>
  <cp:revision>30</cp:revision>
  <dcterms:modified xsi:type="dcterms:W3CDTF">2020-06-18T05:07:35Z</dcterms:modified>
</cp:coreProperties>
</file>